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61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7A7A"/>
    <a:srgbClr val="FDFDFD"/>
    <a:srgbClr val="F76363"/>
    <a:srgbClr val="FF1D1D"/>
    <a:srgbClr val="FF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5" d="100"/>
          <a:sy n="125" d="100"/>
        </p:scale>
        <p:origin x="-1512" y="-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45000"/>
            <a:lum/>
          </a:blip>
          <a:srcRect/>
          <a:stretch>
            <a:fillRect l="-2000" t="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EF2FE4-C520-4843-AA77-E8A1E920036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9E876E-CCC7-42C8-9157-D96482AB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37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EF2FE4-C520-4843-AA77-E8A1E920036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9E876E-CCC7-42C8-9157-D96482AB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3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EF2FE4-C520-4843-AA77-E8A1E920036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9E876E-CCC7-42C8-9157-D96482AB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41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5296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EF2FE4-C520-4843-AA77-E8A1E920036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9E876E-CCC7-42C8-9157-D96482AB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89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EF2FE4-C520-4843-AA77-E8A1E920036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9E876E-CCC7-42C8-9157-D96482AB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34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EF2FE4-C520-4843-AA77-E8A1E920036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9E876E-CCC7-42C8-9157-D96482AB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89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EF2FE4-C520-4843-AA77-E8A1E920036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9E876E-CCC7-42C8-9157-D96482AB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34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EF2FE4-C520-4843-AA77-E8A1E920036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9E876E-CCC7-42C8-9157-D96482AB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3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EF2FE4-C520-4843-AA77-E8A1E920036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9E876E-CCC7-42C8-9157-D96482AB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53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EF2FE4-C520-4843-AA77-E8A1E920036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9E876E-CCC7-42C8-9157-D96482AB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8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t="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30157" y="5755692"/>
            <a:ext cx="41713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Latn-RS" sz="4000" b="1" cap="none" spc="0" dirty="0" smtClean="0">
                <a:ln/>
                <a:solidFill>
                  <a:schemeClr val="accent3"/>
                </a:solidFill>
                <a:effectLst/>
              </a:rPr>
              <a:t>1C ENTERPRISE 8.3</a:t>
            </a:r>
            <a:endParaRPr lang="en-US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30157" y="6357357"/>
            <a:ext cx="37273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18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©1C-Soft LLC, 1996-2021</a:t>
            </a:r>
            <a:endParaRPr lang="en-US" sz="1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9115112" y="255191"/>
            <a:ext cx="28216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1C:ERP2 WE</a:t>
            </a:r>
            <a:endParaRPr lang="en-US" sz="4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286" y="5889713"/>
            <a:ext cx="1445114" cy="70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86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63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52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978" y="264408"/>
            <a:ext cx="8579556" cy="853192"/>
          </a:xfrm>
        </p:spPr>
        <p:txBody>
          <a:bodyPr/>
          <a:lstStyle/>
          <a:p>
            <a:pPr algn="l"/>
            <a:r>
              <a:rPr lang="en-US" sz="4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Planiranje</a:t>
            </a:r>
            <a: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materijalnih</a:t>
            </a:r>
            <a: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resursa</a:t>
            </a: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977" y="1286933"/>
            <a:ext cx="11164711" cy="435751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Defini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sanje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optimaln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strategij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planiranje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snabdevanje </a:t>
            </a: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resursima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osnovu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dostupnih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statistika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upotrebe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zaliha</a:t>
            </a: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Izvršite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procenu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nivoa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zaliha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zahteva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realnom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vremenu</a:t>
            </a: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Pretraga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optimaln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ih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izvor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zaliha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potrebne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artikle</a:t>
            </a: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Primen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uobičajen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ih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metod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snabdevanja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pogodn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ih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različite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poslovne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slučajeve</a:t>
            </a: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Kori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šćenje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različit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ih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izvor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podataka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primer </a:t>
            </a: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nabavk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kretanje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zaliha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ili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sastavljanje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/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rastavljanje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različite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grupe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artikala</a:t>
            </a: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Upravlja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nje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podešavanjima procesa </a:t>
            </a: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planiranj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zaliha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grupama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artikala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ili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 </a:t>
            </a: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pojedinačnim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stavkama</a:t>
            </a:r>
            <a:endParaRPr lang="en-US" sz="2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8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05625" y="1309510"/>
            <a:ext cx="4958996" cy="4357511"/>
          </a:xfrm>
        </p:spPr>
        <p:txBody>
          <a:bodyPr/>
          <a:lstStyle/>
          <a:p>
            <a:pPr algn="l"/>
            <a:endParaRPr lang="sr-Latn-RS" sz="2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Prednosti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upotrebe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ovog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modula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  <a:endParaRPr lang="sr-Latn-RS" sz="2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endParaRPr lang="en-US" sz="2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Povećan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promet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zaliha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smanjenje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neefikasnog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obima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zaliha</a:t>
            </a:r>
            <a:endParaRPr lang="en-US" sz="2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Optimizovani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protok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materijala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unutar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skladišta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zona</a:t>
            </a:r>
            <a:endParaRPr lang="en-US" sz="2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Skraćeno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vreme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slanja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kupcu</a:t>
            </a:r>
            <a:endParaRPr lang="en-US" sz="2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724509" y="2045700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694029" y="2038072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Segmenti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71896" y="2600086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78512" y="2657474"/>
            <a:ext cx="1002665" cy="284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Popusti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243236" y="2041103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213266" y="2052905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Segmenti Partnera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97860" y="3870269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318305" y="3956262"/>
            <a:ext cx="969786" cy="25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281920" y="3225610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5271896" y="3227887"/>
            <a:ext cx="1013199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Tipovi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308482" y="4516661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5278512" y="4499888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Uslovi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Plaćanja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476434" y="2042680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445954" y="2037286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Tipovi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188714" y="3258302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158744" y="3317257"/>
            <a:ext cx="1033145" cy="278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742470" y="2628813"/>
            <a:ext cx="1002665" cy="37528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3723420" y="2623732"/>
            <a:ext cx="1033145" cy="42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Uslovi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Plaćanja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13063" y="3258302"/>
            <a:ext cx="1002665" cy="37528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2494013" y="3253222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Segmenti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Artikala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479964" y="2631764"/>
            <a:ext cx="1033144" cy="37528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2449993" y="2631764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Segmenti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Artikala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3" name="Elbow Connector 42"/>
          <p:cNvCxnSpPr>
            <a:stCxn id="59" idx="0"/>
            <a:endCxn id="56" idx="1"/>
          </p:cNvCxnSpPr>
          <p:nvPr/>
        </p:nvCxnSpPr>
        <p:spPr>
          <a:xfrm rot="5400000" flipH="1" flipV="1">
            <a:off x="1834831" y="3862076"/>
            <a:ext cx="484429" cy="833936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endCxn id="56" idx="1"/>
          </p:cNvCxnSpPr>
          <p:nvPr/>
        </p:nvCxnSpPr>
        <p:spPr>
          <a:xfrm>
            <a:off x="1661472" y="3633587"/>
            <a:ext cx="832541" cy="403242"/>
          </a:xfrm>
          <a:prstGeom prst="bentConnector3">
            <a:avLst>
              <a:gd name="adj1" fmla="val -721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" name="Title 1"/>
          <p:cNvSpPr txBox="1">
            <a:spLocks/>
          </p:cNvSpPr>
          <p:nvPr/>
        </p:nvSpPr>
        <p:spPr>
          <a:xfrm>
            <a:off x="428978" y="264408"/>
            <a:ext cx="8579556" cy="85319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Planiranje materijalnih resursa</a:t>
            </a: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3760060" y="3258302"/>
            <a:ext cx="1002665" cy="37528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3741010" y="3253222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Segmenti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Artikala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513063" y="3864744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2494013" y="3859664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Segmenti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Artikala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3760060" y="3864744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3741010" y="3859664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Segmenti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Artikala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1158744" y="4521258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1128774" y="4580213"/>
            <a:ext cx="1033145" cy="278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3513108" y="4036829"/>
            <a:ext cx="227902" cy="0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524626" y="3455804"/>
            <a:ext cx="227902" cy="0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3513108" y="2817629"/>
            <a:ext cx="227902" cy="0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495518" y="2246129"/>
            <a:ext cx="227902" cy="0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9" idx="1"/>
          </p:cNvCxnSpPr>
          <p:nvPr/>
        </p:nvCxnSpPr>
        <p:spPr>
          <a:xfrm>
            <a:off x="4727174" y="2230070"/>
            <a:ext cx="486092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1" name="Elbow Connector 80"/>
          <p:cNvCxnSpPr/>
          <p:nvPr/>
        </p:nvCxnSpPr>
        <p:spPr>
          <a:xfrm flipV="1">
            <a:off x="4751802" y="2230070"/>
            <a:ext cx="456701" cy="570828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54" idx="3"/>
            <a:endCxn id="7" idx="1"/>
          </p:cNvCxnSpPr>
          <p:nvPr/>
        </p:nvCxnSpPr>
        <p:spPr>
          <a:xfrm flipV="1">
            <a:off x="4774155" y="2799898"/>
            <a:ext cx="504357" cy="630489"/>
          </a:xfrm>
          <a:prstGeom prst="bentConnector3">
            <a:avLst>
              <a:gd name="adj1" fmla="val 41502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flipV="1">
            <a:off x="4774155" y="3428862"/>
            <a:ext cx="497741" cy="631777"/>
          </a:xfrm>
          <a:prstGeom prst="bentConnector3">
            <a:avLst>
              <a:gd name="adj1" fmla="val 41867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8" name="Elbow Connector 97"/>
          <p:cNvCxnSpPr/>
          <p:nvPr/>
        </p:nvCxnSpPr>
        <p:spPr>
          <a:xfrm rot="16200000" flipH="1">
            <a:off x="4817911" y="4223595"/>
            <a:ext cx="616412" cy="290503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10" idx="1"/>
          </p:cNvCxnSpPr>
          <p:nvPr/>
        </p:nvCxnSpPr>
        <p:spPr>
          <a:xfrm flipV="1">
            <a:off x="4980865" y="4057912"/>
            <a:ext cx="316995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19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978" y="264408"/>
            <a:ext cx="8579556" cy="853192"/>
          </a:xfrm>
        </p:spPr>
        <p:txBody>
          <a:bodyPr/>
          <a:lstStyle/>
          <a:p>
            <a:pPr algn="l"/>
            <a:r>
              <a:rPr lang="sr-Latn-RS" sz="4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 Procesom Nabavke</a:t>
            </a: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978" y="1224587"/>
            <a:ext cx="11164711" cy="435751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Sposobnost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korišćenja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jednostavnih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ili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složenih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šema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proces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nabavke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Mogućnost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organizovanja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postupka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odobravanja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praćenja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istorije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svakog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naloga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kupovinu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Automatsko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otpremanje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čuvanje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cena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drugih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informacija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povezanih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dobavljačima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dalju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upotrebu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statistiku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Mogućnost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kombinovanja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nomenklature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proizvoda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prema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dobavljačkim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internim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cenovnicima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Detaljn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računovodstv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bilans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partnera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obaveze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dobavljača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uključujući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odobravanje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praćenje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odlaznih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plaćanja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Podrška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niz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šema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nabavke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uključujući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kupovinu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„outsourceing“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komercijalnu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koncesiju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još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mnogo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toga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3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89173" y="1309510"/>
            <a:ext cx="4975448" cy="4623699"/>
          </a:xfrm>
        </p:spPr>
        <p:txBody>
          <a:bodyPr/>
          <a:lstStyle/>
          <a:p>
            <a:pPr algn="l"/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Prednosti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upotrebe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ovog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modula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Nabavka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optimalnog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obima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zaliha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svakom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trenutku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Kontrola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međusobnog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poravnanja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dobavljačima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odlaznim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plaćanjima</a:t>
            </a:r>
            <a:endParaRPr lang="sr-Latn-RS" sz="2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Optimizovani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troškovi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nabavke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skladišni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prostor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sr-Latn-R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Skraćeno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vreme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isporuke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kupaca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sr-Latn-R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Povećani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učinak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odeljenja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nabavke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menadžera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nabavke</a:t>
            </a:r>
            <a:endParaRPr lang="en-US" sz="2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22387" y="2912365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06694" y="2915168"/>
            <a:ext cx="1002665" cy="36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Sporazumi sa Dobavljačima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16303" y="2347032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686333" y="2358834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Kontakti sa Partnerima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5125" y="2906845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95570" y="2908501"/>
            <a:ext cx="969786" cy="36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Matični Podaci Partnera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726327" y="3462721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716303" y="3464998"/>
            <a:ext cx="1013199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Registracija Nabavnih Cena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itle 1"/>
          <p:cNvSpPr>
            <a:spLocks noGrp="1"/>
          </p:cNvSpPr>
          <p:nvPr>
            <p:ph type="ctrTitle"/>
          </p:nvPr>
        </p:nvSpPr>
        <p:spPr>
          <a:xfrm>
            <a:off x="428978" y="264408"/>
            <a:ext cx="8579556" cy="853192"/>
          </a:xfrm>
        </p:spPr>
        <p:txBody>
          <a:bodyPr/>
          <a:lstStyle/>
          <a:p>
            <a:pPr algn="l"/>
            <a:r>
              <a:rPr lang="sr-Latn-RS" sz="4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 Procesom Nabavke</a:t>
            </a: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2976993" y="2908223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2983609" y="2915169"/>
            <a:ext cx="1002665" cy="36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Zahtev </a:t>
            </a:r>
            <a:r>
              <a:rPr lang="en-U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Nabavku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983609" y="2349240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2953639" y="2361042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Zahtevi </a:t>
            </a:r>
            <a:r>
              <a:rPr lang="en-U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Plaćanje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4234858" y="2903738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241474" y="2344755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4211504" y="2356557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Carinske Deklaracije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4251498" y="3460444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4241474" y="3462721"/>
            <a:ext cx="1013199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 err="1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Korekcije</a:t>
            </a:r>
            <a:r>
              <a:rPr lang="en-US" sz="9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dirty="0" err="1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Prijemnica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5661278" y="2350952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Text Box 2"/>
          <p:cNvSpPr txBox="1">
            <a:spLocks noChangeArrowheads="1"/>
          </p:cNvSpPr>
          <p:nvPr/>
        </p:nvSpPr>
        <p:spPr bwMode="auto">
          <a:xfrm>
            <a:off x="5600145" y="2349282"/>
            <a:ext cx="1138161" cy="332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Kupovina Ambalaže od Dobavljača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5667894" y="1791969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Text Box 2"/>
          <p:cNvSpPr txBox="1">
            <a:spLocks noChangeArrowheads="1"/>
          </p:cNvSpPr>
          <p:nvPr/>
        </p:nvSpPr>
        <p:spPr bwMode="auto">
          <a:xfrm>
            <a:off x="5637924" y="1803771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 err="1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Nalog</a:t>
            </a:r>
            <a:r>
              <a:rPr lang="en-U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dirty="0" err="1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 err="1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</a:t>
            </a:r>
            <a:r>
              <a:rPr lang="en-U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Robe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677918" y="2901308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Text Box 2"/>
          <p:cNvSpPr txBox="1">
            <a:spLocks noChangeArrowheads="1"/>
          </p:cNvSpPr>
          <p:nvPr/>
        </p:nvSpPr>
        <p:spPr bwMode="auto">
          <a:xfrm>
            <a:off x="5667894" y="2903585"/>
            <a:ext cx="1013199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Povraćaj Robe Dobavljaču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691248" y="4028580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0" name="Text Box 2"/>
          <p:cNvSpPr txBox="1">
            <a:spLocks noChangeArrowheads="1"/>
          </p:cNvSpPr>
          <p:nvPr/>
        </p:nvSpPr>
        <p:spPr bwMode="auto">
          <a:xfrm>
            <a:off x="5697864" y="4049389"/>
            <a:ext cx="1002665" cy="284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Neusaglašenosti u nalogu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5697864" y="3469597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5707888" y="4585286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6" name="Text Box 2"/>
          <p:cNvSpPr txBox="1">
            <a:spLocks noChangeArrowheads="1"/>
          </p:cNvSpPr>
          <p:nvPr/>
        </p:nvSpPr>
        <p:spPr bwMode="auto">
          <a:xfrm>
            <a:off x="5697864" y="4587563"/>
            <a:ext cx="1013199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Potvrda o Prijemu Robe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7" name="Text Box 2"/>
          <p:cNvSpPr txBox="1">
            <a:spLocks noChangeArrowheads="1"/>
          </p:cNvSpPr>
          <p:nvPr/>
        </p:nvSpPr>
        <p:spPr bwMode="auto">
          <a:xfrm>
            <a:off x="4226233" y="2901461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 err="1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Ulazne</a:t>
            </a:r>
            <a:r>
              <a:rPr lang="en-US" sz="9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 err="1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Fakture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8" name="Text Box 2"/>
          <p:cNvSpPr txBox="1">
            <a:spLocks noChangeArrowheads="1"/>
          </p:cNvSpPr>
          <p:nvPr/>
        </p:nvSpPr>
        <p:spPr bwMode="auto">
          <a:xfrm>
            <a:off x="5615946" y="3455053"/>
            <a:ext cx="1166500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Izveštaji za Menadžera Nabavke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1377790" y="3105150"/>
            <a:ext cx="331897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6" idx="2"/>
            <a:endCxn id="12" idx="0"/>
          </p:cNvCxnSpPr>
          <p:nvPr/>
        </p:nvCxnSpPr>
        <p:spPr>
          <a:xfrm>
            <a:off x="2223720" y="3287650"/>
            <a:ext cx="3940" cy="175071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2224386" y="2733747"/>
            <a:ext cx="3940" cy="175071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48" idx="1"/>
          </p:cNvCxnSpPr>
          <p:nvPr/>
        </p:nvCxnSpPr>
        <p:spPr>
          <a:xfrm flipV="1">
            <a:off x="2718968" y="3095866"/>
            <a:ext cx="258025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48" idx="2"/>
            <a:endCxn id="12" idx="3"/>
          </p:cNvCxnSpPr>
          <p:nvPr/>
        </p:nvCxnSpPr>
        <p:spPr>
          <a:xfrm rot="5400000">
            <a:off x="2920231" y="3092269"/>
            <a:ext cx="366856" cy="749334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3520316" y="2740097"/>
            <a:ext cx="3940" cy="175071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3993473" y="3105150"/>
            <a:ext cx="258025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4732052" y="3275114"/>
            <a:ext cx="3940" cy="175071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4732718" y="2721211"/>
            <a:ext cx="3940" cy="175071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62" idx="3"/>
            <a:endCxn id="76" idx="1"/>
          </p:cNvCxnSpPr>
          <p:nvPr/>
        </p:nvCxnSpPr>
        <p:spPr>
          <a:xfrm flipV="1">
            <a:off x="5237523" y="1980936"/>
            <a:ext cx="400401" cy="1110445"/>
          </a:xfrm>
          <a:prstGeom prst="bentConnector3">
            <a:avLst>
              <a:gd name="adj1" fmla="val 32555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62" idx="3"/>
            <a:endCxn id="69" idx="1"/>
          </p:cNvCxnSpPr>
          <p:nvPr/>
        </p:nvCxnSpPr>
        <p:spPr>
          <a:xfrm flipV="1">
            <a:off x="5237523" y="2515355"/>
            <a:ext cx="362622" cy="576026"/>
          </a:xfrm>
          <a:prstGeom prst="bentConnector3">
            <a:avLst>
              <a:gd name="adj1" fmla="val 64009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5424463" y="3090034"/>
            <a:ext cx="258025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62" idx="3"/>
            <a:endCxn id="86" idx="1"/>
          </p:cNvCxnSpPr>
          <p:nvPr/>
        </p:nvCxnSpPr>
        <p:spPr>
          <a:xfrm>
            <a:off x="5237523" y="3091381"/>
            <a:ext cx="460341" cy="1673347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5476927" y="4236263"/>
            <a:ext cx="210312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5467606" y="3676578"/>
            <a:ext cx="210312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4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978" y="264408"/>
            <a:ext cx="8579556" cy="853192"/>
          </a:xfrm>
        </p:spPr>
        <p:txBody>
          <a:bodyPr/>
          <a:lstStyle/>
          <a:p>
            <a:pPr algn="l"/>
            <a:r>
              <a:rPr lang="sr-Latn-RS" sz="4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 Procesom </a:t>
            </a:r>
            <a:r>
              <a:rPr lang="en-US" sz="4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Proizvodnje</a:t>
            </a: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978" y="1117601"/>
            <a:ext cx="11164711" cy="446449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Osnovni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podaci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proizvodu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specifikacijama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proizvodnje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Planiranje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proizvodnog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procesa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potreba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kori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šć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enjem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radnih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centara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Izrada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proizvodnih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rasporeda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korišćenjem različitih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nivoa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detalja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Automatski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obračun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opštih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troškova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proizvedenu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robu</a:t>
            </a:r>
            <a:endParaRPr lang="sr-Latn-R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Intuitivna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vizuelizacija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strukture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proizvoda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Automatsko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planiranje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resursa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osnovu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rasporeda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proizvodnje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specifikacija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proizvoda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Različiti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nivoi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upravljanja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protokom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proizvodnje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globalno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planiranje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nivo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postrojenja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ili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 nivou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radnog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centra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Fleksibilno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automatizovano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reprogramiranje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proizvodnih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planova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slučaju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promen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57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89173" y="1309510"/>
            <a:ext cx="4975448" cy="4623699"/>
          </a:xfrm>
        </p:spPr>
        <p:txBody>
          <a:bodyPr/>
          <a:lstStyle/>
          <a:p>
            <a:pPr algn="l"/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Prednosti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upotrebe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ovog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modula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  <a:endParaRPr lang="sr-Latn-RS" sz="2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endParaRPr lang="sr-Latn-RS" sz="2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Osnovni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podaci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proizvodu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specifikacijama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proizvodnje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Planiranje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faza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proizvodnog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procesa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potrebna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upotreba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radnih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centara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Izrada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proizvodnih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rasporeda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nizom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nivoa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detalja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Automatski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obračun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opštih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troškova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proizvedenu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robu</a:t>
            </a:r>
            <a:endParaRPr lang="en-US" sz="2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10278" y="3102451"/>
            <a:ext cx="1002665" cy="67897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94585" y="3105254"/>
            <a:ext cx="1002665" cy="36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Kreiranje Radnih Naloga Na Osnovu Plana Proizvodnje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40172" y="1669781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310202" y="1720849"/>
            <a:ext cx="1033145" cy="28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Mape Ruta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3016" y="3096931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83461" y="3098587"/>
            <a:ext cx="969786" cy="36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Planovi Proizvodnje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14549" y="3912021"/>
            <a:ext cx="1002665" cy="46428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607478" y="1671989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2607478" y="1683791"/>
            <a:ext cx="100317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Specifikacije Resursa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2969273" y="3162970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865343" y="1667504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3835373" y="1679306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Struktura Radnih Centara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2986244" y="3978890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976220" y="3981167"/>
            <a:ext cx="1013199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Terniniranje Proizvodnje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5646487" y="2453612"/>
            <a:ext cx="1002665" cy="45323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Text Box 2"/>
          <p:cNvSpPr txBox="1">
            <a:spLocks noChangeArrowheads="1"/>
          </p:cNvSpPr>
          <p:nvPr/>
        </p:nvSpPr>
        <p:spPr bwMode="auto">
          <a:xfrm>
            <a:off x="5577802" y="2424035"/>
            <a:ext cx="1123730" cy="443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Izvršavanje Rada i Usluga Preko Naloga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4317111" y="3278024"/>
            <a:ext cx="1002665" cy="375285"/>
          </a:xfrm>
          <a:prstGeom prst="roundRect">
            <a:avLst/>
          </a:prstGeom>
          <a:gradFill>
            <a:gsLst>
              <a:gs pos="0">
                <a:srgbClr val="F27A7A"/>
              </a:gs>
              <a:gs pos="50000">
                <a:srgbClr val="FF5B5B"/>
              </a:gs>
              <a:gs pos="100000">
                <a:srgbClr val="FF1D1D"/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Text Box 2"/>
          <p:cNvSpPr txBox="1">
            <a:spLocks noChangeArrowheads="1"/>
          </p:cNvSpPr>
          <p:nvPr/>
        </p:nvSpPr>
        <p:spPr bwMode="auto">
          <a:xfrm>
            <a:off x="4299061" y="3279873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Rutiranje Proizvodnje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647844" y="3008166"/>
            <a:ext cx="1002665" cy="45750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Text Box 2"/>
          <p:cNvSpPr txBox="1">
            <a:spLocks noChangeArrowheads="1"/>
          </p:cNvSpPr>
          <p:nvPr/>
        </p:nvSpPr>
        <p:spPr bwMode="auto">
          <a:xfrm>
            <a:off x="5657256" y="2976792"/>
            <a:ext cx="1013199" cy="308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Predavanje Gotovog Proizvoda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661174" y="4135438"/>
            <a:ext cx="1002665" cy="4508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0" name="Text Box 2"/>
          <p:cNvSpPr txBox="1">
            <a:spLocks noChangeArrowheads="1"/>
          </p:cNvSpPr>
          <p:nvPr/>
        </p:nvSpPr>
        <p:spPr bwMode="auto">
          <a:xfrm>
            <a:off x="5661174" y="4091463"/>
            <a:ext cx="1002665" cy="284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Unutrašnja Potrošnja (Trebovanje)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5667790" y="3576455"/>
            <a:ext cx="1002665" cy="45246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7" name="Text Box 2"/>
          <p:cNvSpPr txBox="1">
            <a:spLocks noChangeArrowheads="1"/>
          </p:cNvSpPr>
          <p:nvPr/>
        </p:nvSpPr>
        <p:spPr bwMode="auto">
          <a:xfrm>
            <a:off x="2960648" y="3160693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Radni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Nalog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8" name="Text Box 2"/>
          <p:cNvSpPr txBox="1">
            <a:spLocks noChangeArrowheads="1"/>
          </p:cNvSpPr>
          <p:nvPr/>
        </p:nvSpPr>
        <p:spPr bwMode="auto">
          <a:xfrm>
            <a:off x="5579256" y="3547047"/>
            <a:ext cx="1166500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Produktivnost Zaposlenog u Proizvodnji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1265681" y="3295236"/>
            <a:ext cx="331897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67" idx="0"/>
          </p:cNvCxnSpPr>
          <p:nvPr/>
        </p:nvCxnSpPr>
        <p:spPr>
          <a:xfrm>
            <a:off x="3466467" y="3534346"/>
            <a:ext cx="0" cy="446821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75" idx="3"/>
            <a:endCxn id="79" idx="1"/>
          </p:cNvCxnSpPr>
          <p:nvPr/>
        </p:nvCxnSpPr>
        <p:spPr>
          <a:xfrm>
            <a:off x="5319776" y="3465667"/>
            <a:ext cx="341398" cy="895196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5496738" y="3781425"/>
            <a:ext cx="173736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2" name="Title 1"/>
          <p:cNvSpPr>
            <a:spLocks noGrp="1"/>
          </p:cNvSpPr>
          <p:nvPr>
            <p:ph type="ctrTitle"/>
          </p:nvPr>
        </p:nvSpPr>
        <p:spPr>
          <a:xfrm>
            <a:off x="428978" y="264408"/>
            <a:ext cx="8579556" cy="853192"/>
          </a:xfrm>
        </p:spPr>
        <p:txBody>
          <a:bodyPr/>
          <a:lstStyle/>
          <a:p>
            <a:pPr algn="l"/>
            <a:r>
              <a:rPr lang="sr-Latn-RS" sz="4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 Procesom </a:t>
            </a:r>
            <a:r>
              <a:rPr lang="en-US" sz="4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Proizvodnje</a:t>
            </a: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4254838" y="2456140"/>
            <a:ext cx="1157647" cy="1386079"/>
          </a:xfrm>
          <a:prstGeom prst="roundRect">
            <a:avLst>
              <a:gd name="adj" fmla="val 7273"/>
            </a:avLst>
          </a:prstGeom>
          <a:noFill/>
          <a:ln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4262124" y="2488028"/>
            <a:ext cx="11493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 Rutiranjem Proizvodnje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912145" y="2458224"/>
            <a:ext cx="1124581" cy="2054583"/>
          </a:xfrm>
          <a:prstGeom prst="roundRect">
            <a:avLst>
              <a:gd name="adj" fmla="val 7273"/>
            </a:avLst>
          </a:prstGeom>
          <a:noFill/>
          <a:ln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2892182" y="2488028"/>
            <a:ext cx="1101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Nadzor Rasporeda Proizvodnje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0" name="Elbow Connector 69"/>
          <p:cNvCxnSpPr/>
          <p:nvPr/>
        </p:nvCxnSpPr>
        <p:spPr>
          <a:xfrm flipV="1">
            <a:off x="5324539" y="2680229"/>
            <a:ext cx="326711" cy="785438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487991" y="3256768"/>
            <a:ext cx="164592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67" idx="3"/>
            <a:endCxn id="76" idx="1"/>
          </p:cNvCxnSpPr>
          <p:nvPr/>
        </p:nvCxnSpPr>
        <p:spPr>
          <a:xfrm flipV="1">
            <a:off x="3989419" y="3457038"/>
            <a:ext cx="309642" cy="701294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12" idx="3"/>
            <a:endCxn id="62" idx="1"/>
          </p:cNvCxnSpPr>
          <p:nvPr/>
        </p:nvCxnSpPr>
        <p:spPr>
          <a:xfrm flipV="1">
            <a:off x="2617214" y="3350613"/>
            <a:ext cx="352059" cy="793553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2" name="Text Box 2"/>
          <p:cNvSpPr txBox="1">
            <a:spLocks noChangeArrowheads="1"/>
          </p:cNvSpPr>
          <p:nvPr/>
        </p:nvSpPr>
        <p:spPr bwMode="auto">
          <a:xfrm>
            <a:off x="1619811" y="3880490"/>
            <a:ext cx="1002665" cy="36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Kreiranje Radnih Naloga Na Osnovu Zahteva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1226295" y="1353598"/>
            <a:ext cx="3802905" cy="832544"/>
          </a:xfrm>
          <a:prstGeom prst="roundRect">
            <a:avLst>
              <a:gd name="adj" fmla="val 7273"/>
            </a:avLst>
          </a:prstGeom>
          <a:noFill/>
          <a:ln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1511680" y="1405235"/>
            <a:ext cx="32698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Matični Podaci Proizvodnje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7" name="Elbow Connector 106"/>
          <p:cNvCxnSpPr/>
          <p:nvPr/>
        </p:nvCxnSpPr>
        <p:spPr>
          <a:xfrm rot="16200000" flipH="1">
            <a:off x="2303452" y="2687804"/>
            <a:ext cx="1151715" cy="172201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51" idx="1"/>
            <a:endCxn id="8" idx="3"/>
          </p:cNvCxnSpPr>
          <p:nvPr/>
        </p:nvCxnSpPr>
        <p:spPr>
          <a:xfrm flipH="1" flipV="1">
            <a:off x="2342837" y="1857424"/>
            <a:ext cx="264641" cy="3532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2612943" y="3354525"/>
            <a:ext cx="203025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7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978" y="264408"/>
            <a:ext cx="8579556" cy="853192"/>
          </a:xfrm>
        </p:spPr>
        <p:txBody>
          <a:bodyPr/>
          <a:lstStyle/>
          <a:p>
            <a:pPr algn="l"/>
            <a:r>
              <a:rPr lang="sr-Latn-RS" sz="4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Evidencija Troškova </a:t>
            </a:r>
            <a:r>
              <a:rPr lang="en-US" sz="4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Proizvodnje</a:t>
            </a: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978" y="1117601"/>
            <a:ext cx="11164711" cy="446449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Izračuna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vanje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detaljn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ih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troškov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proizvodnje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nabavke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prodaje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Procena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nedovršen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proizvodnje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gotov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ih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proizvod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Distribuira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nje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indirektn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ih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troškov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poslovnim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sektorima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proizvodima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itd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Generi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sanje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različit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ih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izveštaj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analiz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troškova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proizvoda</a:t>
            </a:r>
            <a:endParaRPr lang="sr-Latn-R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Razdvajanje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troškova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vezanih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proizvode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ostalih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troškova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Različiti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načini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izračunavanje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opštih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troškova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proizvoda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Analiza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opštih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troškova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proizvoda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prema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seriji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serijskom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broju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nalogu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kupca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Sposobnost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upotrebe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različitih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struktura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mesta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trošk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Automatski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čarobnjak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finansijsk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obračun perioda (kraj meseca)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89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978347" y="1237346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948377" y="1231264"/>
            <a:ext cx="1033145" cy="28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Stavke Troškova po Proizvodima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245653" y="1239554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3245653" y="1251356"/>
            <a:ext cx="100317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Opšte Stavke Troškova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977837" y="1975845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1947867" y="2033587"/>
            <a:ext cx="1033145" cy="308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Direktni Troškovi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428978" y="264408"/>
            <a:ext cx="8579556" cy="85319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RS" sz="4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Evidencija Troškova </a:t>
            </a:r>
            <a:r>
              <a:rPr lang="en-US" sz="4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Proizvodnje</a:t>
            </a: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1977327" y="2548981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1947357" y="2560783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Standardna Cena Koštanja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1977327" y="3156035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1904268" y="3138735"/>
            <a:ext cx="1147762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Standardno Lansiranje Proizvoda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976817" y="3724355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1946847" y="3786163"/>
            <a:ext cx="1033145" cy="27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Faze Proizvodnje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3276133" y="1983184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3246163" y="1994986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Indirektni Troškovi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3275623" y="2556320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" name="Text Box 2"/>
          <p:cNvSpPr txBox="1">
            <a:spLocks noChangeArrowheads="1"/>
          </p:cNvSpPr>
          <p:nvPr/>
        </p:nvSpPr>
        <p:spPr bwMode="auto">
          <a:xfrm>
            <a:off x="3245653" y="2568122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Mesta Troška / Sektori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3275623" y="3163374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7079953" y="4764531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Text Box 2"/>
          <p:cNvSpPr txBox="1">
            <a:spLocks noChangeArrowheads="1"/>
          </p:cNvSpPr>
          <p:nvPr/>
        </p:nvSpPr>
        <p:spPr bwMode="auto">
          <a:xfrm>
            <a:off x="7049983" y="4761093"/>
            <a:ext cx="1137977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Cena Koštanja Gotovog Proizvoda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8482745" y="4752729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5" name="Text Box 2"/>
          <p:cNvSpPr txBox="1">
            <a:spLocks noChangeArrowheads="1"/>
          </p:cNvSpPr>
          <p:nvPr/>
        </p:nvSpPr>
        <p:spPr bwMode="auto">
          <a:xfrm>
            <a:off x="8452775" y="4764531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Finansijski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Podaci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5677161" y="4771870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9" name="Text Box 2"/>
          <p:cNvSpPr txBox="1">
            <a:spLocks noChangeArrowheads="1"/>
          </p:cNvSpPr>
          <p:nvPr/>
        </p:nvSpPr>
        <p:spPr bwMode="auto">
          <a:xfrm>
            <a:off x="5677161" y="4783672"/>
            <a:ext cx="1003176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</a:pPr>
            <a:r>
              <a:rPr lang="sr-Latn-RS" sz="9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Stavke Obračuna Troškova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109923" y="5348585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1" name="Text Box 2"/>
          <p:cNvSpPr txBox="1">
            <a:spLocks noChangeArrowheads="1"/>
          </p:cNvSpPr>
          <p:nvPr/>
        </p:nvSpPr>
        <p:spPr bwMode="auto">
          <a:xfrm>
            <a:off x="7079953" y="5360387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8512715" y="5336783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5" name="Text Box 2"/>
          <p:cNvSpPr txBox="1">
            <a:spLocks noChangeArrowheads="1"/>
          </p:cNvSpPr>
          <p:nvPr/>
        </p:nvSpPr>
        <p:spPr bwMode="auto">
          <a:xfrm>
            <a:off x="8482745" y="5432947"/>
            <a:ext cx="1033145" cy="34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Prihod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5677671" y="5360186"/>
            <a:ext cx="1002665" cy="55934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0" name="Text Box 2"/>
          <p:cNvSpPr txBox="1">
            <a:spLocks noChangeArrowheads="1"/>
          </p:cNvSpPr>
          <p:nvPr/>
        </p:nvSpPr>
        <p:spPr bwMode="auto">
          <a:xfrm>
            <a:off x="5677161" y="5371988"/>
            <a:ext cx="1003686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Standardne Specifikacije Proizvoda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4172845" y="4120721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" name="Text Box 2"/>
          <p:cNvSpPr txBox="1">
            <a:spLocks noChangeArrowheads="1"/>
          </p:cNvSpPr>
          <p:nvPr/>
        </p:nvSpPr>
        <p:spPr bwMode="auto">
          <a:xfrm>
            <a:off x="4113575" y="4132523"/>
            <a:ext cx="1104900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Gotov Proizvod / Proizvodnja u Toku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3" name="Elbow Connector 112"/>
          <p:cNvCxnSpPr>
            <a:stCxn id="50" idx="2"/>
            <a:endCxn id="64" idx="0"/>
          </p:cNvCxnSpPr>
          <p:nvPr/>
        </p:nvCxnSpPr>
        <p:spPr>
          <a:xfrm rot="5400000">
            <a:off x="2932575" y="1161434"/>
            <a:ext cx="361006" cy="1267816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4" name="Text Box 2"/>
          <p:cNvSpPr txBox="1">
            <a:spLocks noChangeArrowheads="1"/>
          </p:cNvSpPr>
          <p:nvPr/>
        </p:nvSpPr>
        <p:spPr bwMode="auto">
          <a:xfrm>
            <a:off x="3188344" y="3150411"/>
            <a:ext cx="1147762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Pojednostavljeno Lansiranje Proizvoda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3746986" y="1612631"/>
            <a:ext cx="0" cy="370553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2479170" y="1605292"/>
            <a:ext cx="0" cy="370553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endCxn id="63" idx="0"/>
          </p:cNvCxnSpPr>
          <p:nvPr/>
        </p:nvCxnSpPr>
        <p:spPr>
          <a:xfrm>
            <a:off x="2478068" y="3531320"/>
            <a:ext cx="82" cy="193035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55" idx="3"/>
            <a:endCxn id="85" idx="1"/>
          </p:cNvCxnSpPr>
          <p:nvPr/>
        </p:nvCxnSpPr>
        <p:spPr>
          <a:xfrm>
            <a:off x="2980502" y="2737948"/>
            <a:ext cx="265151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9" name="Elbow Connector 118"/>
          <p:cNvCxnSpPr>
            <a:stCxn id="63" idx="2"/>
            <a:endCxn id="112" idx="1"/>
          </p:cNvCxnSpPr>
          <p:nvPr/>
        </p:nvCxnSpPr>
        <p:spPr>
          <a:xfrm rot="16200000" flipH="1">
            <a:off x="3190838" y="3386951"/>
            <a:ext cx="210048" cy="1635425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86" idx="2"/>
          </p:cNvCxnSpPr>
          <p:nvPr/>
        </p:nvCxnSpPr>
        <p:spPr>
          <a:xfrm flipV="1">
            <a:off x="3746986" y="3538659"/>
            <a:ext cx="0" cy="771029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>
            <a:stCxn id="112" idx="3"/>
            <a:endCxn id="91" idx="0"/>
          </p:cNvCxnSpPr>
          <p:nvPr/>
        </p:nvCxnSpPr>
        <p:spPr>
          <a:xfrm>
            <a:off x="5218475" y="4309688"/>
            <a:ext cx="2362811" cy="454843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6679825" y="4952173"/>
            <a:ext cx="365760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8112588" y="4959512"/>
            <a:ext cx="365760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6714193" y="5571298"/>
            <a:ext cx="365760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6178493" y="5171672"/>
            <a:ext cx="82" cy="193035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8999317" y="5130599"/>
            <a:ext cx="82" cy="193035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02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978" y="264408"/>
            <a:ext cx="8579556" cy="853192"/>
          </a:xfrm>
        </p:spPr>
        <p:txBody>
          <a:bodyPr/>
          <a:lstStyle/>
          <a:p>
            <a:pPr algn="l"/>
            <a:r>
              <a:rPr lang="en-US" sz="4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</a:t>
            </a:r>
            <a:r>
              <a:rPr lang="en-US" sz="4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Blagajnom</a:t>
            </a: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978" y="1117601"/>
            <a:ext cx="11164711" cy="4464498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Efikasno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planiranje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novčanog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toka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kontrola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ispunjenja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strateških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planova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kompanije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snabdevanje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novčanih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sredstava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poslovnim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jedinicama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Glavne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karakteristike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ovog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funkcionalnog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modula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pPr algn="l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Planiranje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novčanog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toka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Kontrola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novčanih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transfera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blagajne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bankovni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računi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Kontrola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uslova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plaćanja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ugovorima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0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769288" y="2262587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739318" y="2256505"/>
            <a:ext cx="1033145" cy="39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Limiti Trošenja Sredstava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8036594" y="2264795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7925699" y="2257547"/>
            <a:ext cx="1233004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Zahtev Za Izdavanje Gotovine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6789533" y="2866821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6726793" y="2884742"/>
            <a:ext cx="1157446" cy="338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Zahtevi za Izdavanje Sredstava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789023" y="3439957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6759053" y="3478449"/>
            <a:ext cx="1033145" cy="32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Izveštaj o Avansu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789023" y="4047011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6739318" y="4048761"/>
            <a:ext cx="1051860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Zahtev za Prenos Sredstava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788513" y="4615331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6758543" y="4596635"/>
            <a:ext cx="1033145" cy="34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Očekivan Priliv Sredstava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9164429" y="2264795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9134459" y="2276597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Bez-Gotovinsko Zaduženje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5147053" y="4659601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" name="Text Box 2"/>
          <p:cNvSpPr txBox="1">
            <a:spLocks noChangeArrowheads="1"/>
          </p:cNvSpPr>
          <p:nvPr/>
        </p:nvSpPr>
        <p:spPr bwMode="auto">
          <a:xfrm>
            <a:off x="5117083" y="4730509"/>
            <a:ext cx="1033145" cy="27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Ugovor o Nabavci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5147053" y="5376238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8060326" y="4636719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Text Box 2"/>
          <p:cNvSpPr txBox="1">
            <a:spLocks noChangeArrowheads="1"/>
          </p:cNvSpPr>
          <p:nvPr/>
        </p:nvSpPr>
        <p:spPr bwMode="auto">
          <a:xfrm>
            <a:off x="8020726" y="4633214"/>
            <a:ext cx="108595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Nalog za Prijem Gotovine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9358836" y="4629346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5" name="Text Box 2"/>
          <p:cNvSpPr txBox="1">
            <a:spLocks noChangeArrowheads="1"/>
          </p:cNvSpPr>
          <p:nvPr/>
        </p:nvSpPr>
        <p:spPr bwMode="auto">
          <a:xfrm>
            <a:off x="9328866" y="4641148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Bez-Gotovinski Račun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8090296" y="5374806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1" name="Text Box 2"/>
          <p:cNvSpPr txBox="1">
            <a:spLocks noChangeArrowheads="1"/>
          </p:cNvSpPr>
          <p:nvPr/>
        </p:nvSpPr>
        <p:spPr bwMode="auto">
          <a:xfrm>
            <a:off x="8060326" y="5386608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Transakcija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9388806" y="5367433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5" name="Text Box 2"/>
          <p:cNvSpPr txBox="1">
            <a:spLocks noChangeArrowheads="1"/>
          </p:cNvSpPr>
          <p:nvPr/>
        </p:nvSpPr>
        <p:spPr bwMode="auto">
          <a:xfrm>
            <a:off x="9358836" y="5396922"/>
            <a:ext cx="1033145" cy="34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Izveštaj Nabavke za Banku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9" name="Elbow Connector 118"/>
          <p:cNvCxnSpPr>
            <a:stCxn id="69" idx="3"/>
            <a:endCxn id="72" idx="0"/>
          </p:cNvCxnSpPr>
          <p:nvPr/>
        </p:nvCxnSpPr>
        <p:spPr>
          <a:xfrm>
            <a:off x="5381654" y="1986796"/>
            <a:ext cx="4284108" cy="277999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791003" y="3053909"/>
            <a:ext cx="187452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9092961" y="5562448"/>
            <a:ext cx="273289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86" idx="3"/>
            <a:endCxn id="101" idx="1"/>
          </p:cNvCxnSpPr>
          <p:nvPr/>
        </p:nvCxnSpPr>
        <p:spPr>
          <a:xfrm flipV="1">
            <a:off x="6149718" y="5563773"/>
            <a:ext cx="1910608" cy="108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8558744" y="5021824"/>
            <a:ext cx="0" cy="219307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1611308" y="1939874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581338" y="1936436"/>
            <a:ext cx="100266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Blagajne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Komapnije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914454" y="1924634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2884484" y="1936436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Bankovni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Računi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37804" y="1936436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337804" y="1948238"/>
            <a:ext cx="1003176" cy="36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</a:pPr>
            <a:r>
              <a:rPr lang="sr-Latn-RS" sz="9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Predmet Toka Novca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Title 1"/>
          <p:cNvSpPr>
            <a:spLocks noGrp="1"/>
          </p:cNvSpPr>
          <p:nvPr>
            <p:ph type="ctrTitle"/>
          </p:nvPr>
        </p:nvSpPr>
        <p:spPr>
          <a:xfrm>
            <a:off x="380510" y="312963"/>
            <a:ext cx="8579556" cy="853192"/>
          </a:xfrm>
        </p:spPr>
        <p:txBody>
          <a:bodyPr/>
          <a:lstStyle/>
          <a:p>
            <a:pPr algn="l"/>
            <a:r>
              <a:rPr lang="en-US" sz="4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</a:t>
            </a:r>
            <a:r>
              <a:rPr lang="en-US" sz="4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Blagajnom</a:t>
            </a: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4217600" y="1917068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4152591" y="1912566"/>
            <a:ext cx="1137977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en-US"/>
            </a:defPPr>
            <a:lvl1pPr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sr-Latn-RS" dirty="0" smtClean="0"/>
              <a:t>Ugovori o Kreditima  i Pozajmicama </a:t>
            </a:r>
            <a:endParaRPr lang="en-US" dirty="0"/>
          </a:p>
        </p:txBody>
      </p:sp>
      <p:sp>
        <p:nvSpPr>
          <p:cNvPr id="69" name="Rounded Rectangle 68"/>
          <p:cNvSpPr/>
          <p:nvPr/>
        </p:nvSpPr>
        <p:spPr>
          <a:xfrm>
            <a:off x="205379" y="1497758"/>
            <a:ext cx="5176275" cy="978075"/>
          </a:xfrm>
          <a:prstGeom prst="roundRect">
            <a:avLst>
              <a:gd name="adj" fmla="val 7273"/>
            </a:avLst>
          </a:prstGeom>
          <a:noFill/>
          <a:ln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06710" y="1572332"/>
            <a:ext cx="36513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Računovodstvena Hijerarhija Toka Novca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6" name="Text Box 2"/>
          <p:cNvSpPr txBox="1">
            <a:spLocks noChangeArrowheads="1"/>
          </p:cNvSpPr>
          <p:nvPr/>
        </p:nvSpPr>
        <p:spPr bwMode="auto">
          <a:xfrm>
            <a:off x="5117083" y="5372073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Terminal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5" name="Straight Arrow Connector 44"/>
          <p:cNvCxnSpPr>
            <a:stCxn id="51" idx="0"/>
          </p:cNvCxnSpPr>
          <p:nvPr/>
        </p:nvCxnSpPr>
        <p:spPr>
          <a:xfrm flipH="1" flipV="1">
            <a:off x="8537926" y="1986795"/>
            <a:ext cx="4275" cy="270752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7268481" y="1978225"/>
            <a:ext cx="4275" cy="270752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endCxn id="65" idx="1"/>
          </p:cNvCxnSpPr>
          <p:nvPr/>
        </p:nvCxnSpPr>
        <p:spPr>
          <a:xfrm rot="16200000" flipH="1">
            <a:off x="6134539" y="2461655"/>
            <a:ext cx="1059336" cy="125172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endCxn id="76" idx="1"/>
          </p:cNvCxnSpPr>
          <p:nvPr/>
        </p:nvCxnSpPr>
        <p:spPr>
          <a:xfrm rot="16200000" flipH="1">
            <a:off x="3417149" y="3849303"/>
            <a:ext cx="3073403" cy="326465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endCxn id="71" idx="1"/>
          </p:cNvCxnSpPr>
          <p:nvPr/>
        </p:nvCxnSpPr>
        <p:spPr>
          <a:xfrm rot="16200000" flipH="1">
            <a:off x="5251555" y="3261421"/>
            <a:ext cx="2775309" cy="238668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7" name="Elbow Connector 76"/>
          <p:cNvCxnSpPr/>
          <p:nvPr/>
        </p:nvCxnSpPr>
        <p:spPr>
          <a:xfrm>
            <a:off x="6436154" y="1986794"/>
            <a:ext cx="3417665" cy="3017837"/>
          </a:xfrm>
          <a:prstGeom prst="bentConnector4">
            <a:avLst>
              <a:gd name="adj1" fmla="val -254"/>
              <a:gd name="adj2" fmla="val 107575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85" idx="3"/>
          </p:cNvCxnSpPr>
          <p:nvPr/>
        </p:nvCxnSpPr>
        <p:spPr>
          <a:xfrm>
            <a:off x="6150228" y="4868596"/>
            <a:ext cx="167106" cy="695177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 flipV="1">
            <a:off x="5629381" y="5021824"/>
            <a:ext cx="4275" cy="362949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3" idx="3"/>
            <a:endCxn id="93" idx="1"/>
          </p:cNvCxnSpPr>
          <p:nvPr/>
        </p:nvCxnSpPr>
        <p:spPr>
          <a:xfrm>
            <a:off x="7791178" y="4802974"/>
            <a:ext cx="229548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stCxn id="57" idx="3"/>
            <a:endCxn id="72" idx="2"/>
          </p:cNvCxnSpPr>
          <p:nvPr/>
        </p:nvCxnSpPr>
        <p:spPr>
          <a:xfrm flipV="1">
            <a:off x="7791178" y="2640080"/>
            <a:ext cx="1874584" cy="1585846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3" idx="0"/>
            <a:endCxn id="50" idx="2"/>
          </p:cNvCxnSpPr>
          <p:nvPr/>
        </p:nvCxnSpPr>
        <p:spPr>
          <a:xfrm flipH="1" flipV="1">
            <a:off x="8537927" y="2640080"/>
            <a:ext cx="0" cy="1993134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791003" y="3632937"/>
            <a:ext cx="187452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5954712" y="2518688"/>
            <a:ext cx="416749" cy="1300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3784472" y="2835713"/>
            <a:ext cx="1134110" cy="6507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16721" y="1029781"/>
            <a:ext cx="406870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1C ERP j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idealan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ERP 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sistem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samo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proizvo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dne kompanije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vec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́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veletrgovine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uslužne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kompanije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</a:t>
            </a:r>
            <a:endParaRPr lang="sr-Latn-R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Razvijen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koristec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́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enjem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praktičn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ih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iskust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primeni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ERP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sistema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velike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organizacije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preduzeća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garantuje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obradu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velikih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knjigovodstvenih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knjiženja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visokih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performansi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; </a:t>
            </a:r>
            <a:endParaRPr lang="sr-Latn-R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Cilj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 da se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kompanija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nadogradi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novi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nivo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menadžerskog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računovodstva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kontrole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od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poreskog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računovodstva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je u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skladu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lokalnim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propisima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svakodnevnog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upravljanja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poslovnim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procesima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planiranja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resursa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produktivnosti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zaoposlenih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 </a:t>
            </a:r>
            <a:endParaRPr lang="sr-Latn-R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4268" y="196729"/>
            <a:ext cx="5599154" cy="685977"/>
          </a:xfrm>
          <a:prstGeom prst="rect">
            <a:avLst/>
          </a:prstGeom>
        </p:spPr>
        <p:txBody>
          <a:bodyPr>
            <a:normAutofit fontScale="975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Arhitektura Sistema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377" y="4781535"/>
            <a:ext cx="783448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err="1"/>
              <a:t>Podržava</a:t>
            </a:r>
            <a:r>
              <a:rPr lang="en-US" dirty="0"/>
              <a:t> </a:t>
            </a:r>
            <a:r>
              <a:rPr lang="en-US" dirty="0" err="1"/>
              <a:t>modernu</a:t>
            </a:r>
            <a:r>
              <a:rPr lang="en-US" dirty="0"/>
              <a:t> </a:t>
            </a:r>
            <a:r>
              <a:rPr lang="en-US" dirty="0" err="1"/>
              <a:t>organizaciju</a:t>
            </a:r>
            <a:r>
              <a:rPr lang="en-US" dirty="0"/>
              <a:t> </a:t>
            </a:r>
            <a:r>
              <a:rPr lang="en-US" dirty="0" err="1"/>
              <a:t>toka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upotrebu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, </a:t>
            </a:r>
            <a:r>
              <a:rPr lang="en-US" dirty="0" err="1"/>
              <a:t>uključujući</a:t>
            </a:r>
            <a:r>
              <a:rPr lang="en-US" dirty="0"/>
              <a:t> </a:t>
            </a:r>
            <a:r>
              <a:rPr lang="en-US" dirty="0" err="1"/>
              <a:t>centralizovano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matičnim</a:t>
            </a:r>
            <a:r>
              <a:rPr lang="en-US" dirty="0"/>
              <a:t> </a:t>
            </a:r>
            <a:r>
              <a:rPr lang="en-US" dirty="0" err="1"/>
              <a:t>podacima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onlajn</a:t>
            </a:r>
            <a:r>
              <a:rPr lang="en-US" dirty="0"/>
              <a:t> </a:t>
            </a:r>
            <a:r>
              <a:rPr lang="en-US" dirty="0" err="1"/>
              <a:t>saradnju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geografski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odeljenja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Interneta</a:t>
            </a:r>
            <a:endParaRPr lang="en-US" dirty="0"/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755579" y="3158133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51749" y="2645053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081719" y="1274088"/>
            <a:ext cx="1133475" cy="31877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119325" y="1315998"/>
            <a:ext cx="1033145" cy="29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Administracija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62514" y="1282978"/>
            <a:ext cx="1209486" cy="31877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340924" y="1332508"/>
            <a:ext cx="1292036" cy="29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Upravljanje Šifarnicima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32699" y="2151344"/>
            <a:ext cx="105727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996504" y="2167217"/>
            <a:ext cx="10795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Upravljanje Prodajom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032064" y="2641878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Planiranje Posla i Resursa</a:t>
            </a:r>
            <a:endParaRPr lang="en-US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733989" y="2654578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736529" y="3153053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Skladištenje i Logisitka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713669" y="2165628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683189" y="2171978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Proizvodnja i Reparacija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370009" y="2166898"/>
            <a:ext cx="1002665" cy="37528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355404" y="2164358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Obezbeđivanje zaliha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3677333" y="2651721"/>
            <a:ext cx="1133921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Upravljanje Procesom Nabavke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142419" y="2272943"/>
            <a:ext cx="1024890" cy="47855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5128449" y="2210037"/>
            <a:ext cx="1038860" cy="51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Plate i Upravljanje Ljudskim Resursima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372414" y="2278658"/>
            <a:ext cx="1024890" cy="47919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6370509" y="2322038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Upravljanje Blagajnom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355405" y="4094123"/>
            <a:ext cx="1071880" cy="49184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2427159" y="4057610"/>
            <a:ext cx="94551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Finansije Računovodstvo i Budžetiranje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10211" y="4071757"/>
            <a:ext cx="1064706" cy="53467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3702591" y="4144489"/>
            <a:ext cx="1064706" cy="37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Opšti Menadžment i BI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824419" y="2045928"/>
            <a:ext cx="4198431" cy="1649358"/>
          </a:xfrm>
          <a:prstGeom prst="roundRect">
            <a:avLst>
              <a:gd name="adj" fmla="val 4045"/>
            </a:avLst>
          </a:prstGeom>
          <a:noFill/>
          <a:ln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1866900" y="1144378"/>
            <a:ext cx="2891343" cy="581196"/>
          </a:xfrm>
          <a:prstGeom prst="roundRect">
            <a:avLst>
              <a:gd name="adj" fmla="val 7273"/>
            </a:avLst>
          </a:prstGeom>
          <a:noFill/>
          <a:ln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2229768" y="3977598"/>
            <a:ext cx="2688814" cy="788320"/>
          </a:xfrm>
          <a:prstGeom prst="roundRect">
            <a:avLst>
              <a:gd name="adj" fmla="val 9458"/>
            </a:avLst>
          </a:prstGeom>
          <a:noFill/>
          <a:ln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34" name="Elbow Connector 33"/>
          <p:cNvCxnSpPr>
            <a:stCxn id="32" idx="2"/>
            <a:endCxn id="31" idx="0"/>
          </p:cNvCxnSpPr>
          <p:nvPr/>
        </p:nvCxnSpPr>
        <p:spPr>
          <a:xfrm rot="5400000">
            <a:off x="2957927" y="1691283"/>
            <a:ext cx="320354" cy="388937"/>
          </a:xfrm>
          <a:prstGeom prst="bentConnector3">
            <a:avLst>
              <a:gd name="adj1" fmla="val 56690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3301806" y="1907804"/>
            <a:ext cx="3583053" cy="375616"/>
          </a:xfrm>
          <a:prstGeom prst="bentConnector2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flipV="1">
            <a:off x="2061557" y="2341523"/>
            <a:ext cx="300990" cy="491173"/>
          </a:xfrm>
          <a:prstGeom prst="bentConnector3">
            <a:avLst>
              <a:gd name="adj1" fmla="val 50000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2085528" y="2339142"/>
            <a:ext cx="279400" cy="3494"/>
          </a:xfrm>
          <a:prstGeom prst="straightConnector1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650706" y="1919565"/>
            <a:ext cx="4158" cy="348615"/>
          </a:xfrm>
          <a:prstGeom prst="straightConnector1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1" idx="3"/>
            <a:endCxn id="17" idx="1"/>
          </p:cNvCxnSpPr>
          <p:nvPr/>
        </p:nvCxnSpPr>
        <p:spPr>
          <a:xfrm>
            <a:off x="3388549" y="2341523"/>
            <a:ext cx="347980" cy="988695"/>
          </a:xfrm>
          <a:prstGeom prst="bentConnector3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566984" y="2340570"/>
            <a:ext cx="154494" cy="1747"/>
          </a:xfrm>
          <a:prstGeom prst="straightConnector1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572369" y="2838529"/>
            <a:ext cx="154494" cy="1747"/>
          </a:xfrm>
          <a:prstGeom prst="straightConnector1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18" idx="3"/>
            <a:endCxn id="7" idx="3"/>
          </p:cNvCxnSpPr>
          <p:nvPr/>
        </p:nvCxnSpPr>
        <p:spPr>
          <a:xfrm>
            <a:off x="4716334" y="2353271"/>
            <a:ext cx="41910" cy="992505"/>
          </a:xfrm>
          <a:prstGeom prst="bentConnector3">
            <a:avLst>
              <a:gd name="adj1" fmla="val 463636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31" idx="3"/>
          </p:cNvCxnSpPr>
          <p:nvPr/>
        </p:nvCxnSpPr>
        <p:spPr>
          <a:xfrm flipH="1">
            <a:off x="3498852" y="2870607"/>
            <a:ext cx="1523998" cy="970208"/>
          </a:xfrm>
          <a:prstGeom prst="bentConnector3">
            <a:avLst>
              <a:gd name="adj1" fmla="val -13958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non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500434" y="3848197"/>
            <a:ext cx="3175" cy="129401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 rot="16200000" flipH="1">
            <a:off x="2317185" y="2657141"/>
            <a:ext cx="1790202" cy="577303"/>
          </a:xfrm>
          <a:prstGeom prst="bentConnector5">
            <a:avLst>
              <a:gd name="adj1" fmla="val -8070"/>
              <a:gd name="adj2" fmla="val -388736"/>
              <a:gd name="adj3" fmla="val 100057"/>
            </a:avLst>
          </a:prstGeom>
          <a:ln w="6350" cap="sq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endCxn id="23" idx="2"/>
          </p:cNvCxnSpPr>
          <p:nvPr/>
        </p:nvCxnSpPr>
        <p:spPr>
          <a:xfrm flipV="1">
            <a:off x="5236871" y="2751498"/>
            <a:ext cx="417993" cy="244710"/>
          </a:xfrm>
          <a:prstGeom prst="bentConnector2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5400000">
            <a:off x="5079674" y="2683046"/>
            <a:ext cx="1331137" cy="999164"/>
          </a:xfrm>
          <a:prstGeom prst="bentConnector3">
            <a:avLst>
              <a:gd name="adj1" fmla="val 99373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5400000">
            <a:off x="6033207" y="2980320"/>
            <a:ext cx="1070634" cy="647398"/>
          </a:xfrm>
          <a:prstGeom prst="bentConnector3">
            <a:avLst>
              <a:gd name="adj1" fmla="val 100266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10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44689" y="990246"/>
            <a:ext cx="11071578" cy="465419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Potpuna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fleksibilnost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konfiguracij</a:t>
            </a:r>
            <a:r>
              <a:rPr lang="sr-Latn-R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sistema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omogućava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 da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primenite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sve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moguće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vrste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poslovnih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aktivnosti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menadžersk</a:t>
            </a:r>
            <a:r>
              <a:rPr lang="sr-Latn-R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analizu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računovodstva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Sve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uobičajene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računovodstvene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analize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podržane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kao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standardne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karakteristike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dimenzionalne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specifikacije</a:t>
            </a:r>
            <a:r>
              <a:rPr lang="sr-Latn-R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boje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serijski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brojevi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sr-Latn-R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sezone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kolekcije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sr-Latn-R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šarže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itd</a:t>
            </a:r>
            <a:r>
              <a:rPr lang="sr-Latn-R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..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sr-Latn-R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 potpunosti je podržan multy-company režim rada. 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zajedno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svim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zahtevima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usklađenost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zakonskim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propisima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u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skladu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lokalnim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zakonodavstvom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u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državama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ZND.</a:t>
            </a:r>
          </a:p>
          <a:p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Operacije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zalihama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mogu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se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izvoditi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različite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merne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jedinice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ili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bez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upotrebe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opreme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bar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kod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Sistem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podržava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adresno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skladištenje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zaliha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tokom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rada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u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skladištima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velikim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zalihama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Glavni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podaci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poslovnog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partnera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mogu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se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koristiti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ne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samo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čuvanje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opštih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informacija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vec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́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generisanje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analize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istorije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odnosa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kupcima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uključujući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završene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ugovore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trgovinske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ugovore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Struktura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matičnih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podataka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ovog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partnera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omogućava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vam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da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organizujete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interakcije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svim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vrstama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organizacija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od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pojedinačnih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pravnih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lica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velikih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korporacija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distribuiranim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teritorijalnim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strukturama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Fleksibilna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funkcionalnost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ugovaranje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pruža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automatizaciju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fakturisanje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praćenje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pošiljaka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omogućava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upotrebu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ovih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podataka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precizno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planiranje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materijalnih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resursa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finansijsko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predviđanje</a:t>
            </a:r>
            <a:r>
              <a:rPr lang="en-US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en-US" sz="1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60" y="248015"/>
            <a:ext cx="8192002" cy="81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05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0" y="20227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43"/>
          <p:cNvSpPr>
            <a:spLocks noChangeArrowheads="1"/>
          </p:cNvSpPr>
          <p:nvPr/>
        </p:nvSpPr>
        <p:spPr bwMode="auto">
          <a:xfrm>
            <a:off x="0" y="20227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745955" y="2338676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84260" y="1316832"/>
            <a:ext cx="965647" cy="35306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724365" y="1835121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2726905" y="2333596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Kompanije / Pravna Lica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455955" y="1825453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1425475" y="1831803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Matični Podaci Korporacije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384261" y="1281343"/>
            <a:ext cx="965647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Opšta Klasifikacija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2720660" y="1824182"/>
            <a:ext cx="1006370" cy="36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Podaci o Podružnicama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2745955" y="2840008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726905" y="2897074"/>
            <a:ext cx="1033145" cy="292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Odseci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2757385" y="3842672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2753574" y="3339696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2738335" y="3837592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Hijerarhija Skladišta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2679139" y="3336260"/>
            <a:ext cx="1133921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Struktura Korporacije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2757385" y="4344004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2738335" y="4413350"/>
            <a:ext cx="1033145" cy="27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 err="1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Raspored</a:t>
            </a:r>
            <a:r>
              <a:rPr lang="en-U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dirty="0" err="1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4031746" y="2333596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4010156" y="1830041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Text Box 2"/>
          <p:cNvSpPr txBox="1">
            <a:spLocks noChangeArrowheads="1"/>
          </p:cNvSpPr>
          <p:nvPr/>
        </p:nvSpPr>
        <p:spPr bwMode="auto">
          <a:xfrm>
            <a:off x="4012696" y="2389214"/>
            <a:ext cx="1033145" cy="293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Blagajne i Kase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Text Box 2"/>
          <p:cNvSpPr txBox="1">
            <a:spLocks noChangeArrowheads="1"/>
          </p:cNvSpPr>
          <p:nvPr/>
        </p:nvSpPr>
        <p:spPr bwMode="auto">
          <a:xfrm>
            <a:off x="4024603" y="1827184"/>
            <a:ext cx="98107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</a:pPr>
            <a:r>
              <a:rPr lang="sr-Latn-RS" sz="9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Bankarski Računi Kompanija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4031746" y="2834928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Text Box 2"/>
          <p:cNvSpPr txBox="1">
            <a:spLocks noChangeArrowheads="1"/>
          </p:cNvSpPr>
          <p:nvPr/>
        </p:nvSpPr>
        <p:spPr bwMode="auto">
          <a:xfrm>
            <a:off x="4050796" y="2829848"/>
            <a:ext cx="96202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Odgovorne Osobe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2763527" y="4861548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" name="Text Box 2"/>
          <p:cNvSpPr txBox="1">
            <a:spLocks noChangeArrowheads="1"/>
          </p:cNvSpPr>
          <p:nvPr/>
        </p:nvSpPr>
        <p:spPr bwMode="auto">
          <a:xfrm>
            <a:off x="2744477" y="4856468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en-US"/>
            </a:defPPr>
            <a:lvl1pPr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err="1" smtClean="0"/>
              <a:t>Mati</a:t>
            </a:r>
            <a:r>
              <a:rPr lang="sr-Latn-RS" dirty="0" smtClean="0"/>
              <a:t>čni Podaci</a:t>
            </a:r>
            <a:endParaRPr lang="en-US" dirty="0"/>
          </a:p>
        </p:txBody>
      </p:sp>
      <p:sp>
        <p:nvSpPr>
          <p:cNvPr id="82" name="Rounded Rectangle 81"/>
          <p:cNvSpPr/>
          <p:nvPr/>
        </p:nvSpPr>
        <p:spPr>
          <a:xfrm>
            <a:off x="4050796" y="3837592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3" name="Text Box 2"/>
          <p:cNvSpPr txBox="1">
            <a:spLocks noChangeArrowheads="1"/>
          </p:cNvSpPr>
          <p:nvPr/>
        </p:nvSpPr>
        <p:spPr bwMode="auto">
          <a:xfrm>
            <a:off x="4031746" y="3908884"/>
            <a:ext cx="1033145" cy="28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Skladišta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4056938" y="4361658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" name="Text Box 2"/>
          <p:cNvSpPr txBox="1">
            <a:spLocks noChangeArrowheads="1"/>
          </p:cNvSpPr>
          <p:nvPr/>
        </p:nvSpPr>
        <p:spPr bwMode="auto">
          <a:xfrm>
            <a:off x="4037888" y="4356578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Skladišta, Lokacije i Adrese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5443817" y="1825572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5424767" y="1820492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Matični Podaci Partnera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5449959" y="2343116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Text Box 2"/>
          <p:cNvSpPr txBox="1">
            <a:spLocks noChangeArrowheads="1"/>
          </p:cNvSpPr>
          <p:nvPr/>
        </p:nvSpPr>
        <p:spPr bwMode="auto">
          <a:xfrm>
            <a:off x="5430909" y="2403842"/>
            <a:ext cx="1033145" cy="288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Partneri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6695856" y="1835102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5" name="Text Box 2"/>
          <p:cNvSpPr txBox="1">
            <a:spLocks noChangeArrowheads="1"/>
          </p:cNvSpPr>
          <p:nvPr/>
        </p:nvSpPr>
        <p:spPr bwMode="auto">
          <a:xfrm>
            <a:off x="6676806" y="1830022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Pravna Lica Partnera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6701998" y="2352646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7" name="Text Box 2"/>
          <p:cNvSpPr txBox="1">
            <a:spLocks noChangeArrowheads="1"/>
          </p:cNvSpPr>
          <p:nvPr/>
        </p:nvSpPr>
        <p:spPr bwMode="auto">
          <a:xfrm>
            <a:off x="6682948" y="2408264"/>
            <a:ext cx="1033145" cy="293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Kontakti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6689714" y="2921204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9" name="Text Box 2"/>
          <p:cNvSpPr txBox="1">
            <a:spLocks noChangeArrowheads="1"/>
          </p:cNvSpPr>
          <p:nvPr/>
        </p:nvSpPr>
        <p:spPr bwMode="auto">
          <a:xfrm>
            <a:off x="6670664" y="2916124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Trgovinski Sporazumi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6695856" y="3438748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1" name="Text Box 2"/>
          <p:cNvSpPr txBox="1">
            <a:spLocks noChangeArrowheads="1"/>
          </p:cNvSpPr>
          <p:nvPr/>
        </p:nvSpPr>
        <p:spPr bwMode="auto">
          <a:xfrm>
            <a:off x="6676806" y="3433668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Ostali Matični Podaci Partnera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7908525" y="1825572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3" name="Text Box 2"/>
          <p:cNvSpPr txBox="1">
            <a:spLocks noChangeArrowheads="1"/>
          </p:cNvSpPr>
          <p:nvPr/>
        </p:nvSpPr>
        <p:spPr bwMode="auto">
          <a:xfrm>
            <a:off x="7889475" y="1820492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Bankarski Računi Partnera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7914667" y="2343116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5" name="Text Box 2"/>
          <p:cNvSpPr txBox="1">
            <a:spLocks noChangeArrowheads="1"/>
          </p:cNvSpPr>
          <p:nvPr/>
        </p:nvSpPr>
        <p:spPr bwMode="auto">
          <a:xfrm>
            <a:off x="7895617" y="2338036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Trgovinski Ugovori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9274972" y="1829263"/>
            <a:ext cx="1002665" cy="37528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7" name="Text Box 2"/>
          <p:cNvSpPr txBox="1">
            <a:spLocks noChangeArrowheads="1"/>
          </p:cNvSpPr>
          <p:nvPr/>
        </p:nvSpPr>
        <p:spPr bwMode="auto">
          <a:xfrm>
            <a:off x="9255922" y="1824183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Matični Podaci Artikala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9281114" y="2346807"/>
            <a:ext cx="1002665" cy="37528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9" name="Text Box 2"/>
          <p:cNvSpPr txBox="1">
            <a:spLocks noChangeArrowheads="1"/>
          </p:cNvSpPr>
          <p:nvPr/>
        </p:nvSpPr>
        <p:spPr bwMode="auto">
          <a:xfrm>
            <a:off x="9262064" y="2341727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Nomenklatura (Artikala)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10551107" y="1817425"/>
            <a:ext cx="1002665" cy="37528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5" name="Text Box 2"/>
          <p:cNvSpPr txBox="1">
            <a:spLocks noChangeArrowheads="1"/>
          </p:cNvSpPr>
          <p:nvPr/>
        </p:nvSpPr>
        <p:spPr bwMode="auto">
          <a:xfrm>
            <a:off x="10532057" y="1880103"/>
            <a:ext cx="1033145" cy="28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Tipovi Pakovanja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10557249" y="2334969"/>
            <a:ext cx="1002665" cy="37528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7" name="Text Box 2"/>
          <p:cNvSpPr txBox="1">
            <a:spLocks noChangeArrowheads="1"/>
          </p:cNvSpPr>
          <p:nvPr/>
        </p:nvSpPr>
        <p:spPr bwMode="auto">
          <a:xfrm>
            <a:off x="10538199" y="2329889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Karakteristike Artikala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10544965" y="2847608"/>
            <a:ext cx="1002665" cy="37528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9" name="Text Box 2"/>
          <p:cNvSpPr txBox="1">
            <a:spLocks noChangeArrowheads="1"/>
          </p:cNvSpPr>
          <p:nvPr/>
        </p:nvSpPr>
        <p:spPr bwMode="auto">
          <a:xfrm>
            <a:off x="10525915" y="2842528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Tipovi Artikala / Klasifikacije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10551107" y="3365152"/>
            <a:ext cx="1002665" cy="37528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1" name="Text Box 2"/>
          <p:cNvSpPr txBox="1">
            <a:spLocks noChangeArrowheads="1"/>
          </p:cNvSpPr>
          <p:nvPr/>
        </p:nvSpPr>
        <p:spPr bwMode="auto">
          <a:xfrm>
            <a:off x="10532057" y="3360072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Serije Artikala / Šarže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10571793" y="3913965"/>
            <a:ext cx="1002665" cy="37528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3" name="Text Box 2"/>
          <p:cNvSpPr txBox="1">
            <a:spLocks noChangeArrowheads="1"/>
          </p:cNvSpPr>
          <p:nvPr/>
        </p:nvSpPr>
        <p:spPr bwMode="auto">
          <a:xfrm>
            <a:off x="10552743" y="3908885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Ostali Matični Podaci Artikala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6" name="Elbow Connector 125"/>
          <p:cNvCxnSpPr>
            <a:endCxn id="107" idx="0"/>
          </p:cNvCxnSpPr>
          <p:nvPr/>
        </p:nvCxnSpPr>
        <p:spPr>
          <a:xfrm>
            <a:off x="1368957" y="1473159"/>
            <a:ext cx="8403538" cy="351024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28" name="Picture 1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60" y="248015"/>
            <a:ext cx="8192002" cy="818735"/>
          </a:xfrm>
          <a:prstGeom prst="rect">
            <a:avLst/>
          </a:prstGeom>
        </p:spPr>
      </p:pic>
      <p:cxnSp>
        <p:nvCxnSpPr>
          <p:cNvPr id="129" name="Straight Arrow Connector 128"/>
          <p:cNvCxnSpPr>
            <a:stCxn id="106" idx="2"/>
            <a:endCxn id="109" idx="0"/>
          </p:cNvCxnSpPr>
          <p:nvPr/>
        </p:nvCxnSpPr>
        <p:spPr>
          <a:xfrm>
            <a:off x="9776305" y="2204548"/>
            <a:ext cx="2332" cy="137179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1958414" y="1465539"/>
            <a:ext cx="4158" cy="348615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V="1">
            <a:off x="3725757" y="2024803"/>
            <a:ext cx="283464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5" name="Elbow Connector 134"/>
          <p:cNvCxnSpPr>
            <a:endCxn id="80" idx="1"/>
          </p:cNvCxnSpPr>
          <p:nvPr/>
        </p:nvCxnSpPr>
        <p:spPr>
          <a:xfrm rot="16200000" flipH="1">
            <a:off x="1139611" y="3425275"/>
            <a:ext cx="3029922" cy="217909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8" name="Elbow Connector 137"/>
          <p:cNvCxnSpPr>
            <a:endCxn id="78" idx="1"/>
          </p:cNvCxnSpPr>
          <p:nvPr/>
        </p:nvCxnSpPr>
        <p:spPr>
          <a:xfrm rot="16200000" flipH="1">
            <a:off x="3443169" y="2433993"/>
            <a:ext cx="993517" cy="183638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stCxn id="70" idx="3"/>
            <a:endCxn id="84" idx="1"/>
          </p:cNvCxnSpPr>
          <p:nvPr/>
        </p:nvCxnSpPr>
        <p:spPr>
          <a:xfrm>
            <a:off x="3771480" y="4014757"/>
            <a:ext cx="285458" cy="534544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V="1">
            <a:off x="2452331" y="2018712"/>
            <a:ext cx="283464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3883237" y="4014757"/>
            <a:ext cx="167559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>
            <a:off x="2548870" y="4549300"/>
            <a:ext cx="210312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>
            <a:off x="2543690" y="3534670"/>
            <a:ext cx="210312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flipV="1">
            <a:off x="3848108" y="2530202"/>
            <a:ext cx="183976" cy="556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Elbow Connector 157"/>
          <p:cNvCxnSpPr>
            <a:stCxn id="91" idx="3"/>
            <a:endCxn id="100" idx="1"/>
          </p:cNvCxnSpPr>
          <p:nvPr/>
        </p:nvCxnSpPr>
        <p:spPr>
          <a:xfrm>
            <a:off x="6457912" y="1997657"/>
            <a:ext cx="237944" cy="1628734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endCxn id="97" idx="1"/>
          </p:cNvCxnSpPr>
          <p:nvPr/>
        </p:nvCxnSpPr>
        <p:spPr>
          <a:xfrm flipV="1">
            <a:off x="6578676" y="2555080"/>
            <a:ext cx="118872" cy="516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 flipV="1">
            <a:off x="6576738" y="1998451"/>
            <a:ext cx="118872" cy="516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 flipV="1">
            <a:off x="6570842" y="3116521"/>
            <a:ext cx="118872" cy="516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2" name="Elbow Connector 171"/>
          <p:cNvCxnSpPr>
            <a:stCxn id="95" idx="3"/>
            <a:endCxn id="105" idx="1"/>
          </p:cNvCxnSpPr>
          <p:nvPr/>
        </p:nvCxnSpPr>
        <p:spPr>
          <a:xfrm>
            <a:off x="7709951" y="2007187"/>
            <a:ext cx="185666" cy="508014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 flipV="1">
            <a:off x="7791536" y="2006931"/>
            <a:ext cx="118872" cy="516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>
            <a:off x="3231104" y="2210387"/>
            <a:ext cx="0" cy="128016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3252286" y="2716026"/>
            <a:ext cx="0" cy="128016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endCxn id="68" idx="2"/>
          </p:cNvCxnSpPr>
          <p:nvPr/>
        </p:nvCxnSpPr>
        <p:spPr>
          <a:xfrm flipV="1">
            <a:off x="3258717" y="4217957"/>
            <a:ext cx="1" cy="126047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2" name="Elbow Connector 181"/>
          <p:cNvCxnSpPr/>
          <p:nvPr/>
        </p:nvCxnSpPr>
        <p:spPr>
          <a:xfrm>
            <a:off x="10279542" y="2041350"/>
            <a:ext cx="263676" cy="2084702"/>
          </a:xfrm>
          <a:prstGeom prst="bentConnector3">
            <a:avLst>
              <a:gd name="adj1" fmla="val 42775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 flipV="1">
            <a:off x="10393414" y="2555080"/>
            <a:ext cx="155448" cy="516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V="1">
            <a:off x="10402058" y="3046862"/>
            <a:ext cx="155448" cy="516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 flipV="1">
            <a:off x="10382751" y="3551291"/>
            <a:ext cx="155448" cy="516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V="1">
            <a:off x="10393414" y="2041283"/>
            <a:ext cx="155448" cy="516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0" name="Elbow Connector 189"/>
          <p:cNvCxnSpPr>
            <a:stCxn id="118" idx="3"/>
            <a:endCxn id="120" idx="3"/>
          </p:cNvCxnSpPr>
          <p:nvPr/>
        </p:nvCxnSpPr>
        <p:spPr>
          <a:xfrm>
            <a:off x="11547630" y="3035251"/>
            <a:ext cx="6142" cy="517544"/>
          </a:xfrm>
          <a:prstGeom prst="bentConnector3">
            <a:avLst>
              <a:gd name="adj1" fmla="val 2348649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7" name="Elbow Connector 196"/>
          <p:cNvCxnSpPr>
            <a:endCxn id="116" idx="3"/>
          </p:cNvCxnSpPr>
          <p:nvPr/>
        </p:nvCxnSpPr>
        <p:spPr>
          <a:xfrm rot="16200000" flipV="1">
            <a:off x="11364748" y="2717778"/>
            <a:ext cx="520556" cy="130223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93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1444" y="360714"/>
            <a:ext cx="10515600" cy="685977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Poslovno Planiranje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91444" y="1046692"/>
            <a:ext cx="11128022" cy="45977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Niz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scenarija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planiranja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izvora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podataka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analizu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statistike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prodaje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Navedite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različite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nivoe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detalja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planiranja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primer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stavkama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skladištima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ili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kupcima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Planirajte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nabavku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proizvodnju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montažu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skladu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izgledima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prodaje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ciljevima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kompanije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Izvezite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podatke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planiranju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izvora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iz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Microsoft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datoteka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ili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računovodstvenih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registara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1C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Generišite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naloge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kupovinu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proizvodnju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osnovu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objedinjenih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podataka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prodaji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obima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narudžbi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kupaca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Podrška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modele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trebovanja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pov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raćaja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materijala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Povežite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kupce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virtuelnim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eb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portalom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da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biste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direktno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uneli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svoje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planove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nabavki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porudžbine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Kombinujte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automatizovano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ručno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planiranje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koristeći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podatke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otpremljene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iz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spoljnih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izvora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baza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podataka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95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1444" y="1046691"/>
            <a:ext cx="9896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Možete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da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kreirate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koristite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uravnotežene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planove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proizvodnje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nabavke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postizanje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strateških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ciljeva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prodaje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dobijanje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tačnih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informacija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održavanje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nivoa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zaliha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91444" y="360714"/>
            <a:ext cx="10515600" cy="68597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Poslovno Planiranje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65897" y="4300762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51836" y="2163899"/>
            <a:ext cx="965647" cy="35306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44307" y="3662124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846847" y="4295682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Tipovi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Planova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58059" y="2303986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627579" y="2310336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en-US" sz="900" dirty="0" err="1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onske</a:t>
            </a:r>
            <a:r>
              <a:rPr lang="en-U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dirty="0" err="1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Grupe</a:t>
            </a:r>
            <a:r>
              <a:rPr lang="en-U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dirty="0" err="1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Proizvoda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747133" y="2209118"/>
            <a:ext cx="965647" cy="318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Artikli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65897" y="4916395"/>
            <a:ext cx="1002665" cy="3752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839227" y="4912501"/>
            <a:ext cx="1033145" cy="292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Izvori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Podataka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978907" y="2309784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2948937" y="2293011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 err="1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Sezonsk</a:t>
            </a: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r-Latn-RS" sz="900" dirty="0" smtClean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Parametri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378952" y="1939675"/>
            <a:ext cx="2891343" cy="856121"/>
          </a:xfrm>
          <a:prstGeom prst="roundRect">
            <a:avLst>
              <a:gd name="adj" fmla="val 7273"/>
            </a:avLst>
          </a:prstGeom>
          <a:noFill/>
          <a:ln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91444" y="3235987"/>
            <a:ext cx="1304307" cy="2250235"/>
          </a:xfrm>
          <a:prstGeom prst="roundRect">
            <a:avLst>
              <a:gd name="adj" fmla="val 7273"/>
            </a:avLst>
          </a:prstGeom>
          <a:noFill/>
          <a:ln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2744368" y="3262330"/>
            <a:ext cx="965647" cy="35306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2744368" y="3245483"/>
            <a:ext cx="965647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Planovi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Prodaje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710015" y="3732166"/>
            <a:ext cx="965647" cy="35306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3724818" y="3720082"/>
            <a:ext cx="965647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Planovi Proizvodnje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629942" y="4177606"/>
            <a:ext cx="1167031" cy="35306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4619554" y="4146470"/>
            <a:ext cx="1223821" cy="433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Planovi Rasklapanja/Sklapanja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781090" y="4646309"/>
            <a:ext cx="965647" cy="35306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5781090" y="4641174"/>
            <a:ext cx="965647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Planovi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Nabavke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807027" y="5041021"/>
            <a:ext cx="965647" cy="35306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6807027" y="5041021"/>
            <a:ext cx="965647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Analaliza Progresa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2" name="Straight Arrow Connector 41"/>
          <p:cNvCxnSpPr>
            <a:stCxn id="11" idx="1"/>
            <a:endCxn id="30" idx="3"/>
          </p:cNvCxnSpPr>
          <p:nvPr/>
        </p:nvCxnSpPr>
        <p:spPr>
          <a:xfrm flipH="1" flipV="1">
            <a:off x="4270295" y="2367736"/>
            <a:ext cx="476838" cy="597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40602" y="3251227"/>
            <a:ext cx="1039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Podešavanje planiranja zaliha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69678" y="1985546"/>
            <a:ext cx="2042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Vrednosti Sezonskih Parmetara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827024" y="3649741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Planiranja Zaliha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8" name="Elbow Connector 57"/>
          <p:cNvCxnSpPr>
            <a:stCxn id="31" idx="3"/>
            <a:endCxn id="35" idx="1"/>
          </p:cNvCxnSpPr>
          <p:nvPr/>
        </p:nvCxnSpPr>
        <p:spPr>
          <a:xfrm flipV="1">
            <a:off x="1995751" y="3897247"/>
            <a:ext cx="1729067" cy="463858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2860285" y="4355580"/>
            <a:ext cx="1737360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endCxn id="38" idx="1"/>
          </p:cNvCxnSpPr>
          <p:nvPr/>
        </p:nvCxnSpPr>
        <p:spPr>
          <a:xfrm>
            <a:off x="2860284" y="4363200"/>
            <a:ext cx="2920806" cy="459639"/>
          </a:xfrm>
          <a:prstGeom prst="bentConnector3">
            <a:avLst>
              <a:gd name="adj1" fmla="val 171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32" idx="2"/>
            <a:endCxn id="40" idx="1"/>
          </p:cNvCxnSpPr>
          <p:nvPr/>
        </p:nvCxnSpPr>
        <p:spPr>
          <a:xfrm rot="16200000" flipH="1">
            <a:off x="4216029" y="2626552"/>
            <a:ext cx="1602161" cy="3579835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11" idx="2"/>
            <a:endCxn id="35" idx="0"/>
          </p:cNvCxnSpPr>
          <p:nvPr/>
        </p:nvCxnSpPr>
        <p:spPr>
          <a:xfrm rot="5400000">
            <a:off x="4122533" y="2612658"/>
            <a:ext cx="1192534" cy="1022315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11" idx="2"/>
            <a:endCxn id="37" idx="0"/>
          </p:cNvCxnSpPr>
          <p:nvPr/>
        </p:nvCxnSpPr>
        <p:spPr>
          <a:xfrm rot="16200000" flipH="1">
            <a:off x="4421250" y="3336255"/>
            <a:ext cx="1618922" cy="1508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3" name="Elbow Connector 92"/>
          <p:cNvCxnSpPr/>
          <p:nvPr/>
        </p:nvCxnSpPr>
        <p:spPr>
          <a:xfrm>
            <a:off x="3710015" y="3438860"/>
            <a:ext cx="3579836" cy="1602161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35" idx="3"/>
            <a:endCxn id="40" idx="0"/>
          </p:cNvCxnSpPr>
          <p:nvPr/>
        </p:nvCxnSpPr>
        <p:spPr>
          <a:xfrm>
            <a:off x="4690465" y="3897247"/>
            <a:ext cx="2599386" cy="1143774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39" idx="0"/>
            <a:endCxn id="40" idx="0"/>
          </p:cNvCxnSpPr>
          <p:nvPr/>
        </p:nvCxnSpPr>
        <p:spPr>
          <a:xfrm rot="16200000" flipH="1">
            <a:off x="6576958" y="4328129"/>
            <a:ext cx="399847" cy="1025937"/>
          </a:xfrm>
          <a:prstGeom prst="bentConnector3">
            <a:avLst>
              <a:gd name="adj1" fmla="val -40497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Elbow Connector 109"/>
          <p:cNvCxnSpPr>
            <a:stCxn id="47" idx="0"/>
            <a:endCxn id="33" idx="0"/>
          </p:cNvCxnSpPr>
          <p:nvPr/>
        </p:nvCxnSpPr>
        <p:spPr>
          <a:xfrm rot="5400000" flipH="1" flipV="1">
            <a:off x="2290872" y="2314908"/>
            <a:ext cx="5744" cy="1866895"/>
          </a:xfrm>
          <a:prstGeom prst="bentConnector3">
            <a:avLst>
              <a:gd name="adj1" fmla="val 4079805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7712785" y="1814322"/>
            <a:ext cx="42379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Ekonomske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prednosti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upotrebe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ovog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modula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su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: </a:t>
            </a:r>
            <a:endParaRPr lang="sr-Latn-RS" dirty="0" smtClean="0">
              <a:solidFill>
                <a:schemeClr val="tx1">
                  <a:lumMod val="50000"/>
                  <a:lumOff val="50000"/>
                </a:schemeClr>
              </a:solidFill>
              <a:latin typeface="Roboto"/>
            </a:endParaRPr>
          </a:p>
          <a:p>
            <a:endParaRPr lang="sr-Latn-RS" dirty="0">
              <a:solidFill>
                <a:schemeClr val="tx1">
                  <a:lumMod val="50000"/>
                  <a:lumOff val="50000"/>
                </a:schemeClr>
              </a:solidFill>
              <a:latin typeface="Robo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Poboljšani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procesi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planiranja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povećana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transparentnost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robusnost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zaključ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ivanja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endParaRPr lang="sr-Latn-RS" dirty="0" smtClean="0">
              <a:solidFill>
                <a:schemeClr val="tx1">
                  <a:lumMod val="50000"/>
                  <a:lumOff val="50000"/>
                </a:schemeClr>
              </a:solidFill>
              <a:latin typeface="Robo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dirty="0">
              <a:solidFill>
                <a:schemeClr val="tx1">
                  <a:lumMod val="50000"/>
                  <a:lumOff val="50000"/>
                </a:schemeClr>
              </a:solidFill>
              <a:latin typeface="Robo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Povećana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tačnost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balansiranja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prodaje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nabavke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planiranja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/>
              </a:rPr>
              <a:t>proizvodnje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20" name="Straight Connector 119"/>
          <p:cNvCxnSpPr>
            <a:stCxn id="37" idx="3"/>
          </p:cNvCxnSpPr>
          <p:nvPr/>
        </p:nvCxnSpPr>
        <p:spPr>
          <a:xfrm>
            <a:off x="5843375" y="4363200"/>
            <a:ext cx="1446475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977" y="219253"/>
            <a:ext cx="8579556" cy="853192"/>
          </a:xfrm>
        </p:spPr>
        <p:txBody>
          <a:bodyPr/>
          <a:lstStyle/>
          <a:p>
            <a:pPr algn="l"/>
            <a:r>
              <a:rPr lang="sr-Latn-RS" sz="4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 Procesom Prodaje</a:t>
            </a: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977" y="1162755"/>
            <a:ext cx="11164711" cy="435751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proizvodnim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segmentima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matrica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alokacije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cenama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segmentima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grupama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proizvoda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individualnim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popustima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uslovima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prodaje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Definicije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opštih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trgovinskih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sporazuma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kupcima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uključujući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uslove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otpreme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rokove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plaćanja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Automatski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izveštaji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levku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prodaje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procen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verovatnoće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prodaje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nivoom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cena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grupa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korisnika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elektronsko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generisanje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cenovnika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uz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dostupnost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zaliha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Korišćenje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obrazaca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poslovnih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procesa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prodaje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radni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tok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sposobnost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dizajniranja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jedinstvenih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prodajnih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poslovnih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procesa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skladu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zahtevima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kompanije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Poboljšano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narudžb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ama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kupaca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kori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š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ć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enjem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standardnih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trgovinsk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ih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ugovor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ili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pojedinačn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ih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uslov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poslovanja.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Sigurnosno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podešavanje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eb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portala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mrežnim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pristupom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kupaca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praćenje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porudžbina</a:t>
            </a:r>
            <a:endParaRPr lang="sr-Latn-RS" sz="2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Organizovane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interakcije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kupcima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celom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ciklusu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detaljna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analiza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procesa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snabdevanja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kupaca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uključujući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prikupljanje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čuvanje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informacija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svim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događajima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interakcije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kupcima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4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978" y="264408"/>
            <a:ext cx="8579556" cy="853192"/>
          </a:xfrm>
        </p:spPr>
        <p:txBody>
          <a:bodyPr/>
          <a:lstStyle/>
          <a:p>
            <a:pPr algn="l"/>
            <a:r>
              <a:rPr lang="sr-Latn-RS" sz="4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 Procesom Prodaje</a:t>
            </a: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977" y="1286933"/>
            <a:ext cx="11164711" cy="435751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Fleksibilno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zadacima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raspoređivanje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zada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taka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uz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svakodnevnu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kontrolu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nad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prodajnim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aktivnostima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Nadgledanje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procesa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prodaje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koristeći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liste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zadataka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detaljne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izveštaje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kontrolne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table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Sposobnost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planiranja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upotrebe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vozila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spoljnih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isporuka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od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strane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trećih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lica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Različite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mogućnosti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usaglašavanje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računa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poslovnih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partnera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širokim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spektrom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struktura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pravnih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lica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Mogućnosti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automatizacije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kontrole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stanja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partnera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limitiranje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kreditne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linije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Onlajn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potvrda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pregled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međusobnog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poravnanja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mogućnostima rudarenja podataka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Praćenje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klasifikacija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potraživanja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osnovu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niza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parametara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Napredni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kreator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izveštaja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skupom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standardnih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izveštaja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posmatranje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statističkih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analitičkih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podataka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mreži</a:t>
            </a:r>
            <a:endParaRPr lang="en-US" sz="2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5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978" y="264408"/>
            <a:ext cx="8579556" cy="853192"/>
          </a:xfrm>
        </p:spPr>
        <p:txBody>
          <a:bodyPr/>
          <a:lstStyle/>
          <a:p>
            <a:pPr algn="l"/>
            <a:r>
              <a:rPr lang="sr-Latn-RS" sz="4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 Procesom Prodaje</a:t>
            </a: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4000" y="1309510"/>
            <a:ext cx="5260621" cy="4357511"/>
          </a:xfrm>
        </p:spPr>
        <p:txBody>
          <a:bodyPr/>
          <a:lstStyle/>
          <a:p>
            <a:pPr algn="l"/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Prednosti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upotrebe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ovog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modula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Skraćeno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vreme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obrade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narudžbi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kupaca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Smanjena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dospela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potraživanja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Optimiz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ovan</a:t>
            </a:r>
            <a:r>
              <a:rPr lang="en-U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nivo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zaliha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brz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odgovor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promene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potražnji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Optimizovane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prodajne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cene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povećane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profitne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marže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Usklađenost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ugovornim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uslovima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smanjenjem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poremećaja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snabdevanju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kupaca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Objedinjeni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tok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posla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uloge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Latn-RS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zaposlenih</a:t>
            </a:r>
            <a:endParaRPr lang="en-US" sz="2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82161" y="1552946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51681" y="1545318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Segmenti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85151" y="3082151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091767" y="3138929"/>
            <a:ext cx="1002665" cy="31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Popusti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053667" y="2471120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023697" y="2482922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Segmenti Partnera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115631" y="4300031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136076" y="4328606"/>
            <a:ext cx="969786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084147" y="3689000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5054177" y="3691277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Tipovi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145601" y="4889883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5115631" y="4873110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Uslovi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Plaćanja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79841" y="3957975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249361" y="3952581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Tipovi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636374" y="4553311"/>
            <a:ext cx="1002665" cy="3752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606404" y="4612266"/>
            <a:ext cx="1033145" cy="278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08102" y="1428035"/>
            <a:ext cx="1002665" cy="37528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889052" y="1422955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Uslovi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Plaćanja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710439" y="1933647"/>
            <a:ext cx="1002665" cy="37528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1691389" y="1928567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Segmenti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Artikala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039605" y="2557720"/>
            <a:ext cx="1033144" cy="37528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005084" y="3208605"/>
            <a:ext cx="1097015" cy="37528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90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3005084" y="3203525"/>
            <a:ext cx="109701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Obrazac Rasporeda Plaćanja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49756" y="1992097"/>
            <a:ext cx="1402757" cy="3435350"/>
          </a:xfrm>
          <a:prstGeom prst="roundRect">
            <a:avLst>
              <a:gd name="adj" fmla="val 7273"/>
            </a:avLst>
          </a:prstGeom>
          <a:noFill/>
          <a:ln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954941" y="2021630"/>
            <a:ext cx="1149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Standardni Sporazumi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3009634" y="2557720"/>
            <a:ext cx="1033145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Segmenti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RS" sz="9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Artikala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847075" y="2209755"/>
            <a:ext cx="1362976" cy="1593895"/>
          </a:xfrm>
          <a:prstGeom prst="roundRect">
            <a:avLst>
              <a:gd name="adj" fmla="val 7273"/>
            </a:avLst>
          </a:prstGeom>
          <a:noFill/>
          <a:ln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967827" y="2279443"/>
            <a:ext cx="11167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Popusti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3" name="Elbow Connector 32"/>
          <p:cNvCxnSpPr>
            <a:stCxn id="14" idx="1"/>
            <a:endCxn id="20" idx="2"/>
          </p:cNvCxnSpPr>
          <p:nvPr/>
        </p:nvCxnSpPr>
        <p:spPr>
          <a:xfrm rot="10800000">
            <a:off x="1409435" y="1803320"/>
            <a:ext cx="3736166" cy="3274206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30" idx="1"/>
            <a:endCxn id="22" idx="2"/>
          </p:cNvCxnSpPr>
          <p:nvPr/>
        </p:nvCxnSpPr>
        <p:spPr>
          <a:xfrm rot="10800000">
            <a:off x="2211772" y="2308933"/>
            <a:ext cx="797862" cy="425953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7" idx="1"/>
          </p:cNvCxnSpPr>
          <p:nvPr/>
        </p:nvCxnSpPr>
        <p:spPr>
          <a:xfrm flipH="1">
            <a:off x="1409434" y="3380690"/>
            <a:ext cx="159565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7" idx="1"/>
            <a:endCxn id="31" idx="3"/>
          </p:cNvCxnSpPr>
          <p:nvPr/>
        </p:nvCxnSpPr>
        <p:spPr>
          <a:xfrm rot="10800000">
            <a:off x="4210051" y="3006704"/>
            <a:ext cx="881716" cy="290527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9" idx="1"/>
            <a:endCxn id="4" idx="2"/>
          </p:cNvCxnSpPr>
          <p:nvPr/>
        </p:nvCxnSpPr>
        <p:spPr>
          <a:xfrm rot="10800000">
            <a:off x="4383495" y="1928231"/>
            <a:ext cx="640203" cy="731856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13" idx="1"/>
            <a:endCxn id="16" idx="3"/>
          </p:cNvCxnSpPr>
          <p:nvPr/>
        </p:nvCxnSpPr>
        <p:spPr>
          <a:xfrm rot="10800000" flipV="1">
            <a:off x="3282507" y="3868442"/>
            <a:ext cx="1771671" cy="277176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1" idx="1"/>
            <a:endCxn id="18" idx="3"/>
          </p:cNvCxnSpPr>
          <p:nvPr/>
        </p:nvCxnSpPr>
        <p:spPr>
          <a:xfrm rot="10800000" flipV="1">
            <a:off x="2639040" y="4505770"/>
            <a:ext cx="2497037" cy="235183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6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4587</TotalTime>
  <Words>1660</Words>
  <Application>Microsoft Office PowerPoint</Application>
  <PresentationFormat>Widescreen</PresentationFormat>
  <Paragraphs>442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Roboto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Poslovno Planiranje </vt:lpstr>
      <vt:lpstr>PowerPoint Presentation</vt:lpstr>
      <vt:lpstr>Upravljanje Procesom Prodaje</vt:lpstr>
      <vt:lpstr>Upravljanje Procesom Prodaje</vt:lpstr>
      <vt:lpstr>Upravljanje Procesom Prodaje</vt:lpstr>
      <vt:lpstr>Planiranje materijalnih resursa</vt:lpstr>
      <vt:lpstr>PowerPoint Presentation</vt:lpstr>
      <vt:lpstr>Upravljanje Procesom Nabavke</vt:lpstr>
      <vt:lpstr>Upravljanje Procesom Nabavke</vt:lpstr>
      <vt:lpstr>Upravljanje Procesom Proizvodnje</vt:lpstr>
      <vt:lpstr>Upravljanje Procesom Proizvodnje</vt:lpstr>
      <vt:lpstr>Evidencija Troškova Proizvodnje</vt:lpstr>
      <vt:lpstr>PowerPoint Presentation</vt:lpstr>
      <vt:lpstr>Upravljanje Blagajnom</vt:lpstr>
      <vt:lpstr>Upravljanje Blagajnom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of 1C:ERP 2</dc:title>
  <dc:creator>User</dc:creator>
  <cp:lastModifiedBy>User</cp:lastModifiedBy>
  <cp:revision>146</cp:revision>
  <dcterms:created xsi:type="dcterms:W3CDTF">2021-01-16T12:13:24Z</dcterms:created>
  <dcterms:modified xsi:type="dcterms:W3CDTF">2021-02-01T14:16:45Z</dcterms:modified>
</cp:coreProperties>
</file>